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64" autoAdjust="0"/>
  </p:normalViewPr>
  <p:slideViewPr>
    <p:cSldViewPr snapToGrid="0">
      <p:cViewPr varScale="1">
        <p:scale>
          <a:sx n="52" d="100"/>
          <a:sy n="52" d="100"/>
        </p:scale>
        <p:origin x="1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C59C6-4B92-47CA-89CA-208EF635828B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2B05-6004-4DDF-AB12-ADDFB6B100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 je emissiebron samen met de oxidatie krijg je dat het de h2so4 wordt. Oxidatie door ozon 03. </a:t>
            </a:r>
          </a:p>
          <a:p>
            <a:r>
              <a:rPr lang="nl-NL" dirty="0"/>
              <a:t>Droge positie: komt in milieu als gas</a:t>
            </a:r>
          </a:p>
          <a:p>
            <a:r>
              <a:rPr lang="nl-NL" dirty="0"/>
              <a:t>Natte depositie: vermengt met water </a:t>
            </a:r>
          </a:p>
          <a:p>
            <a:r>
              <a:rPr lang="nl-NL" dirty="0"/>
              <a:t>Ammonium, geeft H af en wordt NO3- naar NO2-. Door de H verzuurt het</a:t>
            </a:r>
          </a:p>
          <a:p>
            <a:r>
              <a:rPr lang="nl-NL" dirty="0"/>
              <a:t>Grond geladenheid: H+ gaan er makkelijker aan binden, basische en andere stoffen verdwijnen uit de grond. </a:t>
            </a:r>
            <a:r>
              <a:rPr lang="nl-NL" dirty="0" err="1"/>
              <a:t>Alluminium</a:t>
            </a:r>
            <a:r>
              <a:rPr lang="nl-NL" dirty="0"/>
              <a:t> vergiftiging. 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2B05-6004-4DDF-AB12-ADDFB6B100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2B05-6004-4DDF-AB12-ADDFB6B10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Normaal: deel van het water blijft aan het oppervlakte, deel gaat dieper naar het 1</a:t>
            </a:r>
            <a:r>
              <a:rPr lang="nl-NL" baseline="30000" dirty="0"/>
              <a:t>e</a:t>
            </a:r>
            <a:r>
              <a:rPr lang="nl-NL" dirty="0"/>
              <a:t> of 2</a:t>
            </a:r>
            <a:r>
              <a:rPr lang="nl-NL" baseline="30000" dirty="0"/>
              <a:t>e</a:t>
            </a:r>
            <a:r>
              <a:rPr lang="nl-NL" dirty="0"/>
              <a:t> watervoerende pakket.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2B05-6004-4DDF-AB12-ADDFB6B10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Verstoord: Menselijk handelen halen water weg door: landbouw, industrie, openbare drinkwatervoorzieningen, verharde </a:t>
            </a:r>
            <a:r>
              <a:rPr lang="nl-NL" dirty="0" err="1"/>
              <a:t>opp</a:t>
            </a:r>
            <a:r>
              <a:rPr lang="nl-NL" dirty="0"/>
              <a:t>, verdwijning van vegetatie</a:t>
            </a:r>
            <a:r>
              <a:rPr lang="en-US" dirty="0"/>
              <a:t>, </a:t>
            </a:r>
            <a:r>
              <a:rPr lang="en-US" dirty="0" err="1"/>
              <a:t>kanalen</a:t>
            </a:r>
            <a:r>
              <a:rPr lang="en-US" dirty="0"/>
              <a:t> </a:t>
            </a:r>
            <a:r>
              <a:rPr lang="en-US" dirty="0" err="1"/>
              <a:t>aanbrengen</a:t>
            </a:r>
            <a:r>
              <a:rPr lang="en-US" dirty="0"/>
              <a:t>, </a:t>
            </a:r>
            <a:r>
              <a:rPr lang="nl-NL" dirty="0"/>
              <a:t>Verdwijnen </a:t>
            </a:r>
            <a:r>
              <a:rPr lang="nl-NL" dirty="0" err="1"/>
              <a:t>rheofiele</a:t>
            </a:r>
            <a:r>
              <a:rPr lang="nl-NL" dirty="0"/>
              <a:t> flora en fauna (houden van stroming)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 </a:t>
            </a:r>
            <a:r>
              <a:rPr lang="en-US" dirty="0" err="1"/>
              <a:t>gevolgen</a:t>
            </a:r>
            <a:r>
              <a:rPr lang="en-US" dirty="0"/>
              <a:t>: </a:t>
            </a:r>
            <a:r>
              <a:rPr lang="en-US" dirty="0" err="1"/>
              <a:t>gebiedsvreemd</a:t>
            </a:r>
            <a:r>
              <a:rPr lang="en-US" dirty="0"/>
              <a:t> </a:t>
            </a: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2B05-6004-4DDF-AB12-ADDFB6B100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7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6/11/2022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9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3" descr="Achtergrond met blauw patroon">
            <a:extLst>
              <a:ext uri="{FF2B5EF4-FFF2-40B4-BE49-F238E27FC236}">
                <a16:creationId xmlns:a16="http://schemas.microsoft.com/office/drawing/2014/main" id="{A66565E2-486B-F9BA-DA24-40FB043AA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5159" r="-1" b="1056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7F604E-87DA-8A38-738D-B7652CB1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nl-NL" sz="5200" dirty="0">
                <a:solidFill>
                  <a:srgbClr val="FFFFFF"/>
                </a:solidFill>
              </a:rPr>
              <a:t>De drie ver-thema’s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1C8BAC-39CD-A0BE-C9A4-353BB6975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nl-NL" sz="2200" dirty="0">
                <a:solidFill>
                  <a:srgbClr val="FFFFFF"/>
                </a:solidFill>
              </a:rPr>
              <a:t>Vermesting, Verzuring en Verdroging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8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64503-10E5-B576-F7B0-014FB227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BB504-2098-D118-427E-E11375CD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 in aangewezen teams</a:t>
            </a:r>
          </a:p>
          <a:p>
            <a:r>
              <a:rPr lang="nl-NL" dirty="0"/>
              <a:t>Maak de cyclus kloppend</a:t>
            </a:r>
          </a:p>
          <a:p>
            <a:r>
              <a:rPr lang="nl-NL" dirty="0"/>
              <a:t>Presenteer later je cyclus met de gegeven vragen (2 minuten per groep)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B86C20-48C8-5F51-27D3-9F9A9DB5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Regels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57D118-999D-37B7-E424-365E9ADFF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tx2"/>
                </a:solidFill>
              </a:rPr>
              <a:t>Wanneer ik praat ben jij stil</a:t>
            </a:r>
          </a:p>
          <a:p>
            <a:r>
              <a:rPr lang="nl-NL" sz="1800" dirty="0">
                <a:solidFill>
                  <a:schemeClr val="tx2"/>
                </a:solidFill>
              </a:rPr>
              <a:t>Laptop dicht, telefoon weg</a:t>
            </a:r>
          </a:p>
          <a:p>
            <a:r>
              <a:rPr lang="nl-NL" sz="1800" dirty="0">
                <a:solidFill>
                  <a:schemeClr val="tx2"/>
                </a:solidFill>
              </a:rPr>
              <a:t>Eten en drinken toegestaan</a:t>
            </a:r>
          </a:p>
          <a:p>
            <a:r>
              <a:rPr lang="nl-NL" sz="1800" dirty="0">
                <a:solidFill>
                  <a:schemeClr val="tx2"/>
                </a:solidFill>
              </a:rPr>
              <a:t>Vragen mag je altijd stellen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148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47E089-F7C3-C418-181B-45C00D7A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nl-NL" dirty="0"/>
              <a:t>Agenda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38E20A-3484-E903-1CCA-8E31A07B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62200"/>
            <a:ext cx="8796444" cy="3935986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Leerdoelen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Vermesting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Verzuring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Verdroging</a:t>
            </a:r>
          </a:p>
          <a:p>
            <a:r>
              <a:rPr lang="nl-NL" sz="2000" dirty="0">
                <a:solidFill>
                  <a:schemeClr val="tx1">
                    <a:alpha val="80000"/>
                  </a:schemeClr>
                </a:solidFill>
              </a:rPr>
              <a:t>Opdracht</a:t>
            </a:r>
          </a:p>
          <a:p>
            <a:endParaRPr lang="en-US" sz="1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301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4B3C0C-D8B9-0A7A-3568-8BEBC7A2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Leerdoelen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3E572-912C-79FB-0C41-D8981CB7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9" y="1535750"/>
            <a:ext cx="9547679" cy="4577337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tx2"/>
                </a:solidFill>
              </a:rPr>
              <a:t>Aan het einde van de les: </a:t>
            </a:r>
          </a:p>
          <a:p>
            <a:pPr lvl="1"/>
            <a:r>
              <a:rPr lang="nl-NL" sz="2000" dirty="0">
                <a:solidFill>
                  <a:schemeClr val="tx2"/>
                </a:solidFill>
              </a:rPr>
              <a:t>Kan je de vermesting cyclus (incl. de chemische samenstellingen) in de juiste volgorde benoemen. </a:t>
            </a:r>
          </a:p>
          <a:p>
            <a:pPr lvl="1"/>
            <a:r>
              <a:rPr lang="nl-NL" sz="2000" dirty="0">
                <a:solidFill>
                  <a:schemeClr val="tx2"/>
                </a:solidFill>
              </a:rPr>
              <a:t>Kan je de verzuring cyclus (incl. de chemische samenstellingen) in de juiste volgorde benoemen. </a:t>
            </a:r>
          </a:p>
          <a:p>
            <a:pPr lvl="1"/>
            <a:r>
              <a:rPr lang="nl-NL" sz="2000" dirty="0">
                <a:solidFill>
                  <a:schemeClr val="tx2"/>
                </a:solidFill>
              </a:rPr>
              <a:t>Kan je de verdroging cyclus in de juiste volgorde benoemen.</a:t>
            </a:r>
          </a:p>
          <a:p>
            <a:pPr lvl="1"/>
            <a:r>
              <a:rPr lang="nl-NL" sz="2000" dirty="0">
                <a:solidFill>
                  <a:schemeClr val="tx2"/>
                </a:solidFill>
              </a:rPr>
              <a:t>Kan je de biotische gevolgen van vermesting, verzuring en verdroging uitleggen</a:t>
            </a:r>
          </a:p>
          <a:p>
            <a:pPr lvl="1"/>
            <a:endParaRPr lang="nl-N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FC7F08-3136-C390-A3AE-14FFCC80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63351"/>
            <a:ext cx="5996619" cy="1979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Vermesting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E0EF321-8351-49AB-BA30-A90615C80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49424"/>
            <a:ext cx="12192000" cy="461772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F729D3C-986A-4A27-A9FF-0A07A0959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6" y="2249805"/>
            <a:ext cx="12191999" cy="461772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tikstofkringloop - Wikipedia">
            <a:extLst>
              <a:ext uri="{FF2B5EF4-FFF2-40B4-BE49-F238E27FC236}">
                <a16:creationId xmlns:a16="http://schemas.microsoft.com/office/drawing/2014/main" id="{17E7BA42-49AA-64E2-6D9E-3640A58E9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239" y="2408831"/>
            <a:ext cx="5179236" cy="42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ilieudruk thema Vermesting: inleiding en beleid | Compendium voor de  Leefomgeving">
            <a:extLst>
              <a:ext uri="{FF2B5EF4-FFF2-40B4-BE49-F238E27FC236}">
                <a16:creationId xmlns:a16="http://schemas.microsoft.com/office/drawing/2014/main" id="{229BA906-17A6-F84E-CCE2-0D492F75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2130" y="2408831"/>
            <a:ext cx="6396745" cy="42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3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BEE602-02D2-420A-AFC1-438A1699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E8DAEA-46B5-2F09-C083-1535B813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847"/>
            <a:ext cx="3962400" cy="2895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Verzuring</a:t>
            </a:r>
          </a:p>
        </p:txBody>
      </p:sp>
      <p:pic>
        <p:nvPicPr>
          <p:cNvPr id="2050" name="Picture 2" descr="Wat is verzuring? — Vlaamse Milieumaatschappij">
            <a:extLst>
              <a:ext uri="{FF2B5EF4-FFF2-40B4-BE49-F238E27FC236}">
                <a16:creationId xmlns:a16="http://schemas.microsoft.com/office/drawing/2014/main" id="{E9683018-91B2-9D76-EEF4-DBC0B3691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280" y="163850"/>
            <a:ext cx="7426959" cy="54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3FAB79E-1E1B-4287-B4EA-26E49740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22256D1-A993-4D2E-943C-2E87F8BF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5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822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0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1" name="Picture 10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2" name="Rectangle 111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3" name="Rectangle 113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E5EF31-834E-C431-16C7-FAE1DF22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Verdroging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4" name="Rectangle 115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8283" y="0"/>
            <a:ext cx="619371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5" name="Rectangle 117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98281" y="-3"/>
            <a:ext cx="6193718" cy="6857999"/>
          </a:xfrm>
          <a:prstGeom prst="rect">
            <a:avLst/>
          </a:prstGeom>
          <a:blipFill dpi="0" rotWithShape="1">
            <a:blip r:embed="rId4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E92A3C-A8E4-9269-BCED-65D347ED67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00" t="25215" r="59326" b="16140"/>
          <a:stretch/>
        </p:blipFill>
        <p:spPr>
          <a:xfrm>
            <a:off x="6697361" y="80520"/>
            <a:ext cx="4812552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60B094-1F81-92FB-3414-406067C86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</a:blip>
          <a:srcRect l="15743" t="25126" r="15424" b="7614"/>
          <a:stretch/>
        </p:blipFill>
        <p:spPr>
          <a:xfrm>
            <a:off x="-331305" y="0"/>
            <a:ext cx="12523305" cy="68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17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3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101" name="Picture 13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103" name="Rectangle 13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4" name="Rectangle 140">
            <a:extLst>
              <a:ext uri="{FF2B5EF4-FFF2-40B4-BE49-F238E27FC236}">
                <a16:creationId xmlns:a16="http://schemas.microsoft.com/office/drawing/2014/main" id="{32EBE56B-DFF0-4948-83B7-D40B66737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40C7CF-95F0-4BB0-E369-C6EA912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4071961"/>
            <a:ext cx="5996628" cy="2068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Verdroging</a:t>
            </a:r>
          </a:p>
        </p:txBody>
      </p:sp>
      <p:pic>
        <p:nvPicPr>
          <p:cNvPr id="4105" name="Picture 142">
            <a:extLst>
              <a:ext uri="{FF2B5EF4-FFF2-40B4-BE49-F238E27FC236}">
                <a16:creationId xmlns:a16="http://schemas.microsoft.com/office/drawing/2014/main" id="{0A80FB64-DCE9-4522-B219-46AD36DB5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07"/>
          <a:stretch/>
        </p:blipFill>
        <p:spPr>
          <a:xfrm rot="10800000">
            <a:off x="0" y="3047998"/>
            <a:ext cx="640488" cy="2548349"/>
          </a:xfrm>
          <a:prstGeom prst="rect">
            <a:avLst/>
          </a:prstGeom>
        </p:spPr>
      </p:pic>
      <p:pic>
        <p:nvPicPr>
          <p:cNvPr id="4" name="Picture 2" descr="Dossier: Verdroging - Wibio">
            <a:extLst>
              <a:ext uri="{FF2B5EF4-FFF2-40B4-BE49-F238E27FC236}">
                <a16:creationId xmlns:a16="http://schemas.microsoft.com/office/drawing/2014/main" id="{FC9E02FF-00BD-EE1C-5725-1368FDA5E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8495" b="1"/>
          <a:stretch/>
        </p:blipFill>
        <p:spPr bwMode="auto">
          <a:xfrm>
            <a:off x="6204117" y="1013249"/>
            <a:ext cx="5813545" cy="284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44">
            <a:extLst>
              <a:ext uri="{FF2B5EF4-FFF2-40B4-BE49-F238E27FC236}">
                <a16:creationId xmlns:a16="http://schemas.microsoft.com/office/drawing/2014/main" id="{0504D9BB-C5B4-4DB5-9217-B4CDBBE19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pic>
        <p:nvPicPr>
          <p:cNvPr id="4098" name="Picture 2" descr="Verdroging bestrijden | Groenblauwe netwerken">
            <a:extLst>
              <a:ext uri="{FF2B5EF4-FFF2-40B4-BE49-F238E27FC236}">
                <a16:creationId xmlns:a16="http://schemas.microsoft.com/office/drawing/2014/main" id="{F5D07B0F-923F-CC77-154F-06456A7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r="2" b="62608"/>
          <a:stretch/>
        </p:blipFill>
        <p:spPr bwMode="auto">
          <a:xfrm>
            <a:off x="174338" y="1013230"/>
            <a:ext cx="5813545" cy="284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1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ckprintVTI">
  <a:themeElements>
    <a:clrScheme name="AnalogousFromRegularSeedRightStep">
      <a:dk1>
        <a:srgbClr val="000000"/>
      </a:dk1>
      <a:lt1>
        <a:srgbClr val="FFFFFF"/>
      </a:lt1>
      <a:dk2>
        <a:srgbClr val="1B2830"/>
      </a:dk2>
      <a:lt2>
        <a:srgbClr val="F3F0F0"/>
      </a:lt2>
      <a:accent1>
        <a:srgbClr val="20B3AB"/>
      </a:accent1>
      <a:accent2>
        <a:srgbClr val="1790D5"/>
      </a:accent2>
      <a:accent3>
        <a:srgbClr val="2953E7"/>
      </a:accent3>
      <a:accent4>
        <a:srgbClr val="5231DA"/>
      </a:accent4>
      <a:accent5>
        <a:srgbClr val="9D29E7"/>
      </a:accent5>
      <a:accent6>
        <a:srgbClr val="D517D0"/>
      </a:accent6>
      <a:hlink>
        <a:srgbClr val="BF3F46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72</TotalTime>
  <Words>269</Words>
  <Application>Microsoft Office PowerPoint</Application>
  <PresentationFormat>Breedbeeld</PresentationFormat>
  <Paragraphs>39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AvenirNext LT Pro Medium</vt:lpstr>
      <vt:lpstr>Calibri</vt:lpstr>
      <vt:lpstr>BlockprintVTI</vt:lpstr>
      <vt:lpstr>De drie ver-thema’s</vt:lpstr>
      <vt:lpstr>Regels</vt:lpstr>
      <vt:lpstr>Agenda</vt:lpstr>
      <vt:lpstr>Leerdoelen</vt:lpstr>
      <vt:lpstr>Vermesting</vt:lpstr>
      <vt:lpstr>Verzuring</vt:lpstr>
      <vt:lpstr>Verdroging</vt:lpstr>
      <vt:lpstr>PowerPoint-presentatie</vt:lpstr>
      <vt:lpstr>Verdroging</vt:lpstr>
      <vt:lpstr>De 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drie ver-thema’s</dc:title>
  <dc:creator>Lonneke de Rooij</dc:creator>
  <cp:lastModifiedBy>Lonneke de Rooij</cp:lastModifiedBy>
  <cp:revision>3</cp:revision>
  <dcterms:created xsi:type="dcterms:W3CDTF">2022-05-24T08:10:02Z</dcterms:created>
  <dcterms:modified xsi:type="dcterms:W3CDTF">2022-06-11T12:02:45Z</dcterms:modified>
</cp:coreProperties>
</file>